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Relationship Id="rId5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43.jpg"/><Relationship Id="rId8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Relationship Id="rId4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47.jpg"/><Relationship Id="rId5" Type="http://schemas.openxmlformats.org/officeDocument/2006/relationships/image" Target="../media/image49.jpg"/><Relationship Id="rId6" Type="http://schemas.openxmlformats.org/officeDocument/2006/relationships/image" Target="../media/image4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jpg"/><Relationship Id="rId4" Type="http://schemas.openxmlformats.org/officeDocument/2006/relationships/image" Target="../media/image5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jpg"/><Relationship Id="rId4" Type="http://schemas.openxmlformats.org/officeDocument/2006/relationships/image" Target="../media/image5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2.jpg"/><Relationship Id="rId8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Multicellular Organisms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3 – Lecture 1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198120" y="127001"/>
            <a:ext cx="1164335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Multicellular organisms face problems which single-cellular organisms don’t have….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2286000" y="3276600"/>
            <a:ext cx="7467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902970" y="1706880"/>
            <a:ext cx="10689590" cy="290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Being strong enough to resist external forces and protect all cells in their preferred environment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Having enough surface area for diffusion to keep pace with all of the metabolism taking place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Transporting substances around the inside if the organism: nutrients, wastes, etc.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Coordinating the actions of all the cells within the organism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72720" y="193040"/>
            <a:ext cx="80772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of Extracellular Structure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680720" y="1046480"/>
            <a:ext cx="10698480" cy="4548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These extracellular materials are produced and organized by the cells themselves.</a:t>
            </a:r>
            <a:endParaRPr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Extracellular structures keep the organism intact and allow coordinated function</a:t>
            </a:r>
            <a:endParaRPr/>
          </a:p>
          <a:p>
            <a:pPr indent="-228600" lvl="2" marL="1143000" rtl="0" algn="l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Mechanical support and defense</a:t>
            </a:r>
            <a:endParaRPr/>
          </a:p>
          <a:p>
            <a:pPr indent="-228600" lvl="2" marL="1143000" rtl="0" algn="l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Adhesion for cells and tissues</a:t>
            </a:r>
            <a:endParaRPr/>
          </a:p>
          <a:p>
            <a:pPr indent="-228600" lvl="2" marL="1143000" rtl="0" algn="l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Substrate for cell and organismal movement </a:t>
            </a:r>
            <a:endParaRPr/>
          </a:p>
          <a:p>
            <a:pPr indent="-228600" lvl="2" marL="1143000" rtl="0" algn="l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Regulation of cell growth and function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4294967295" type="body"/>
          </p:nvPr>
        </p:nvSpPr>
        <p:spPr>
          <a:xfrm>
            <a:off x="2047240" y="477521"/>
            <a:ext cx="8153400" cy="60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</a:rPr>
              <a:t>Animal cells secrete an elaborate extracellular matrix “ECM”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</a:rPr>
              <a:t>Vertebrate four compound ECM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</a:rPr>
              <a:t>Exoskeletal carapace in many arthropods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>
              <a:solidFill>
                <a:srgbClr val="C00000"/>
              </a:solidFill>
            </a:endParaRPr>
          </a:p>
          <a:p>
            <a:pPr indent="-350838" lvl="1" marL="350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Plants, fungi and prokaryotes secrete a sugar “cell wall”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</a:rPr>
              <a:t>Cellulose cell wall in plant cells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</a:rPr>
              <a:t>Chitin in fungi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</a:rPr>
              <a:t>(Pseudo-) peptidoglycan in prokaryotes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>
              <a:solidFill>
                <a:srgbClr val="C00000"/>
              </a:solidFill>
            </a:endParaRPr>
          </a:p>
          <a:p>
            <a:pPr indent="-350838" lvl="1" marL="350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Bacterial cells secrete “plaques” </a:t>
            </a:r>
            <a:endParaRPr/>
          </a:p>
          <a:p>
            <a:pPr indent="-350838" lvl="2" marL="8080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Extracellular polymeric substance: DNA, protein and polysaccarides (including cellulose)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142240" y="157480"/>
            <a:ext cx="511048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Variations in Animal ECM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25120" y="1318620"/>
            <a:ext cx="654304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Basic components in Vertebrates</a:t>
            </a:r>
            <a:endParaRPr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Sugar Ground Substance: </a:t>
            </a:r>
            <a:r>
              <a:rPr b="1" i="1" lang="en-US">
                <a:solidFill>
                  <a:srgbClr val="C00000"/>
                </a:solidFill>
              </a:rPr>
              <a:t>glycosaminoglycans (GAGs)</a:t>
            </a:r>
            <a:endParaRPr b="1" i="1"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Protein Organizers: </a:t>
            </a:r>
            <a:r>
              <a:rPr b="1" i="1" lang="en-US">
                <a:solidFill>
                  <a:srgbClr val="C00000"/>
                </a:solidFill>
              </a:rPr>
              <a:t>proteoglycans (PGs)</a:t>
            </a:r>
            <a:endParaRPr b="1" i="1"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Tensile Strength: </a:t>
            </a:r>
            <a:r>
              <a:rPr b="1" i="1" lang="en-US">
                <a:solidFill>
                  <a:srgbClr val="C00000"/>
                </a:solidFill>
              </a:rPr>
              <a:t>collagen, fibronectin, laminin</a:t>
            </a:r>
            <a:endParaRPr b="1" i="1"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Tissue Flexibility: </a:t>
            </a:r>
            <a:r>
              <a:rPr b="1" i="1" lang="en-US">
                <a:solidFill>
                  <a:srgbClr val="C00000"/>
                </a:solidFill>
              </a:rPr>
              <a:t>elastic proteins</a:t>
            </a:r>
            <a:endParaRPr/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Hardening Agents: </a:t>
            </a:r>
            <a:r>
              <a:rPr b="1" i="1" lang="en-US">
                <a:solidFill>
                  <a:srgbClr val="C00000"/>
                </a:solidFill>
              </a:rPr>
              <a:t>Ca</a:t>
            </a:r>
            <a:r>
              <a:rPr b="1" baseline="30000" i="1" lang="en-US">
                <a:solidFill>
                  <a:srgbClr val="C00000"/>
                </a:solidFill>
              </a:rPr>
              <a:t>2+</a:t>
            </a:r>
            <a:r>
              <a:rPr b="1" i="1" lang="en-US">
                <a:solidFill>
                  <a:srgbClr val="C00000"/>
                </a:solidFill>
              </a:rPr>
              <a:t>-apatite for bone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416" y="157480"/>
            <a:ext cx="1749048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1966" y="210147"/>
            <a:ext cx="2315646" cy="221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6124" y="2946895"/>
            <a:ext cx="4267570" cy="108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3664" y="4537710"/>
            <a:ext cx="2108992" cy="190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7464" y="4559536"/>
            <a:ext cx="2542190" cy="1884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7506742" y="2427092"/>
            <a:ext cx="13971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GAG sugars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9620399" y="2427092"/>
            <a:ext cx="19972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GAG-PG complex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7965811" y="3951715"/>
            <a:ext cx="33091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Cross-linked collagen support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6167120" y="6440728"/>
            <a:ext cx="15476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Elastin fibers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8576321" y="6440728"/>
            <a:ext cx="34644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Ca-Apatite deposits in collagen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203200" y="180340"/>
            <a:ext cx="85344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Variations in Animal ECM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660400" y="1223010"/>
            <a:ext cx="5273040" cy="2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Basic components in Arthropods</a:t>
            </a:r>
            <a:endParaRPr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Sugar Ground Substance: </a:t>
            </a:r>
            <a:r>
              <a:rPr b="1" i="1" lang="en-US">
                <a:solidFill>
                  <a:srgbClr val="C00000"/>
                </a:solidFill>
              </a:rPr>
              <a:t>chitin</a:t>
            </a:r>
            <a:endParaRPr b="1" i="1">
              <a:solidFill>
                <a:srgbClr val="C00000"/>
              </a:solidFill>
            </a:endParaRPr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Proteinaceous matrix: </a:t>
            </a:r>
            <a:r>
              <a:rPr b="1" i="1" lang="en-US">
                <a:solidFill>
                  <a:srgbClr val="C00000"/>
                </a:solidFill>
              </a:rPr>
              <a:t>leathery structure</a:t>
            </a:r>
            <a:endParaRPr/>
          </a:p>
          <a:p>
            <a:pPr indent="-339725" lvl="2" marL="80327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Hardening Agents:	</a:t>
            </a:r>
            <a:r>
              <a:rPr b="1" i="1" lang="en-US">
                <a:solidFill>
                  <a:srgbClr val="C00000"/>
                </a:solidFill>
              </a:rPr>
              <a:t>Ca</a:t>
            </a:r>
            <a:r>
              <a:rPr b="1" baseline="30000" i="1" lang="en-US">
                <a:solidFill>
                  <a:srgbClr val="C00000"/>
                </a:solidFill>
              </a:rPr>
              <a:t>2+</a:t>
            </a:r>
            <a:r>
              <a:rPr b="1" i="1" lang="en-US">
                <a:solidFill>
                  <a:srgbClr val="C00000"/>
                </a:solidFill>
              </a:rPr>
              <a:t>-carbonate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4340" l="0" r="0" t="11129"/>
          <a:stretch/>
        </p:blipFill>
        <p:spPr>
          <a:xfrm>
            <a:off x="7042341" y="3600138"/>
            <a:ext cx="3102243" cy="25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4400" y="180341"/>
            <a:ext cx="4815840" cy="2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7689693" y="2781941"/>
            <a:ext cx="39652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Chitin: N-acetyl-glucosamine sugars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5698428" y="6230977"/>
            <a:ext cx="63818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build “exoskeleton” to be discarded when outgrown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193040" y="96520"/>
            <a:ext cx="560832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Variations in sugar cell walls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932005" y="944838"/>
            <a:ext cx="4130390" cy="5498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Plants/Algae		</a:t>
            </a:r>
            <a:endParaRPr>
              <a:solidFill>
                <a:srgbClr val="C00000"/>
              </a:solidFill>
            </a:endParaRPr>
          </a:p>
          <a:p>
            <a:pPr indent="-228600" lvl="0" marL="682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cellulose		</a:t>
            </a:r>
            <a:endParaRPr/>
          </a:p>
          <a:p>
            <a:pPr indent="-228600" lvl="0" marL="68262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pectin </a:t>
            </a:r>
            <a:endParaRPr sz="2000">
              <a:solidFill>
                <a:srgbClr val="C00000"/>
              </a:solidFill>
            </a:endParaRPr>
          </a:p>
          <a:p>
            <a:pPr indent="-228600" lvl="0" marL="68262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cross-linking glycan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>
                <a:solidFill>
                  <a:srgbClr val="C00000"/>
                </a:solidFill>
              </a:rPr>
              <a:t>Fungi	</a:t>
            </a:r>
            <a:r>
              <a:rPr lang="en-US" sz="2000">
                <a:solidFill>
                  <a:srgbClr val="C00000"/>
                </a:solidFill>
              </a:rPr>
              <a:t>	</a:t>
            </a:r>
            <a:endParaRPr sz="2000">
              <a:solidFill>
                <a:srgbClr val="C00000"/>
              </a:solidFill>
            </a:endParaRPr>
          </a:p>
          <a:p>
            <a:pPr indent="-228600" lvl="0" marL="68262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Chitin (see Arthropods)	</a:t>
            </a:r>
            <a:endParaRPr sz="20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Prokaryotes</a:t>
            </a:r>
            <a:endParaRPr>
              <a:solidFill>
                <a:srgbClr val="C00000"/>
              </a:solidFill>
            </a:endParaRPr>
          </a:p>
          <a:p>
            <a:pPr indent="-228600" lvl="0" marL="68262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 u="sng">
                <a:solidFill>
                  <a:srgbClr val="C00000"/>
                </a:solidFill>
              </a:rPr>
              <a:t>Bacteria</a:t>
            </a:r>
            <a:r>
              <a:rPr lang="en-US" sz="2000">
                <a:solidFill>
                  <a:srgbClr val="C00000"/>
                </a:solidFill>
              </a:rPr>
              <a:t>: peptidoglycan	</a:t>
            </a:r>
            <a:endParaRPr sz="2000">
              <a:solidFill>
                <a:srgbClr val="C00000"/>
              </a:solidFill>
            </a:endParaRPr>
          </a:p>
          <a:p>
            <a:pPr indent="-228600" lvl="0" marL="68262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 u="sng">
                <a:solidFill>
                  <a:srgbClr val="C00000"/>
                </a:solidFill>
              </a:rPr>
              <a:t>Archaea</a:t>
            </a:r>
            <a:r>
              <a:rPr lang="en-US" sz="2000">
                <a:solidFill>
                  <a:srgbClr val="C00000"/>
                </a:solidFill>
              </a:rPr>
              <a:t>: pseudopeptidoglycan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703" y="118043"/>
            <a:ext cx="3331780" cy="217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42969" l="0" r="0" t="0"/>
          <a:stretch/>
        </p:blipFill>
        <p:spPr>
          <a:xfrm>
            <a:off x="5808541" y="2543505"/>
            <a:ext cx="5904393" cy="177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5">
            <a:alphaModFix/>
          </a:blip>
          <a:srcRect b="5445" l="7522" r="6479" t="16534"/>
          <a:stretch/>
        </p:blipFill>
        <p:spPr>
          <a:xfrm>
            <a:off x="6810703" y="5026449"/>
            <a:ext cx="3167467" cy="161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10218098" y="687070"/>
            <a:ext cx="17150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 Cell Wall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7388774" y="4278777"/>
            <a:ext cx="32219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Gram +/- Bacterial Cell Walls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10055232" y="5434563"/>
            <a:ext cx="20408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Archeae Cell Wall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60326" y="69853"/>
            <a:ext cx="10515600" cy="768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Bacterial Biofilms are ECM for Cell Populations</a:t>
            </a:r>
            <a:endParaRPr/>
          </a:p>
        </p:txBody>
      </p:sp>
      <p:pic>
        <p:nvPicPr>
          <p:cNvPr descr="800px-Staphylococcus_aureus_biofilm_01.jpg" id="221" name="Google Shape;22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150" y="1083470"/>
            <a:ext cx="4227513" cy="2836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0px-Bacteria_mats_near_Grand_Prismatic_Spring_in_Yellowstone-750px.jpg" id="222" name="Google Shape;2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2488" y="3979866"/>
            <a:ext cx="4643438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5918201" y="1259840"/>
            <a:ext cx="253261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Cells become: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-adherent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-differentiated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-cooperative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2580641" y="4277361"/>
            <a:ext cx="285193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Components: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-DNA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-proteins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-polysaccharides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(cellulose)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198120" y="172720"/>
            <a:ext cx="693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of Cell Adhesion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477520" y="1087120"/>
            <a:ext cx="716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Most cells must adhere to survive – VERY few are free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Cells adhere to other cells, the ECM or both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Cells that lose their attachments to undergo anoikis, programmed cell death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479" y="3444240"/>
            <a:ext cx="5999561" cy="263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0279" y="1857709"/>
            <a:ext cx="3732200" cy="4222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1357825" y="6079761"/>
            <a:ext cx="46147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Epithelial cell-cell and cell-ECM adhesions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8029104" y="6079761"/>
            <a:ext cx="366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Mesenchymal cell-cell adhesions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1920" y="254000"/>
            <a:ext cx="80010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 Specialization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670560" y="1249680"/>
            <a:ext cx="11247120" cy="532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>
                <a:solidFill>
                  <a:srgbClr val="C00000"/>
                </a:solidFill>
              </a:rPr>
              <a:t>Cells of an organism share the exact same DNA but can be very different </a:t>
            </a:r>
            <a:endParaRPr/>
          </a:p>
          <a:p>
            <a:pPr indent="-403225" lvl="0" marL="85407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AutoNum type="alphaLcPeriod"/>
            </a:pPr>
            <a:r>
              <a:rPr lang="en-US" sz="2400">
                <a:solidFill>
                  <a:srgbClr val="C00000"/>
                </a:solidFill>
              </a:rPr>
              <a:t>There are over 200 cell types in adult humans </a:t>
            </a:r>
            <a:endParaRPr/>
          </a:p>
          <a:p>
            <a:pPr indent="-403225" lvl="0" marL="85407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AutoNum type="alphaLcPeriod"/>
            </a:pPr>
            <a:r>
              <a:rPr lang="en-US" sz="2400">
                <a:solidFill>
                  <a:srgbClr val="C00000"/>
                </a:solidFill>
              </a:rPr>
              <a:t>Cell types are determined by differential gene expression that is controlled by regulatory (non-coding) regions of DNA</a:t>
            </a:r>
            <a:endParaRPr/>
          </a:p>
          <a:p>
            <a:pPr indent="-403225" lvl="0" marL="85407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AutoNum type="alphaLcPeriod"/>
            </a:pPr>
            <a:r>
              <a:rPr lang="en-US" sz="2400">
                <a:solidFill>
                  <a:srgbClr val="C00000"/>
                </a:solidFill>
              </a:rPr>
              <a:t>Anatomical organization in multicellular organisms is based on cells</a:t>
            </a:r>
            <a:endParaRPr sz="2400">
              <a:solidFill>
                <a:srgbClr val="C00000"/>
              </a:solidFill>
            </a:endParaRPr>
          </a:p>
          <a:p>
            <a:pPr indent="-463550" lvl="0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Tissues are made up of multiple cell types</a:t>
            </a:r>
            <a:endParaRPr/>
          </a:p>
          <a:p>
            <a:pPr indent="-463550" lvl="0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Organs are made up of multiple tissue types</a:t>
            </a:r>
            <a:endParaRPr/>
          </a:p>
          <a:p>
            <a:pPr indent="-463550" lvl="0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 sz="2000">
                <a:solidFill>
                  <a:srgbClr val="C00000"/>
                </a:solidFill>
              </a:rPr>
              <a:t>Systems are made up of multiple organs</a:t>
            </a:r>
            <a:endParaRPr sz="2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60680" y="335281"/>
            <a:ext cx="80010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Four Types of Vertebrate Tissue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1075024" y="1341120"/>
            <a:ext cx="9288184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Epithelial Tissues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barriers with specially-designed functions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Connective Tissues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gravitational strength and support, movement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Muscle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voluntary movement, pumping blood, movement of materials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Nervous Tissues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movement, sensation, control of homeostasis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2301875" y="1911350"/>
            <a:ext cx="561498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956434" y="1152524"/>
            <a:ext cx="8660765" cy="3612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Gets Bigger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the first life forms evolved, some had mutations which made them larger 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would being a larger single-celled organism be selected for by natural selection?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223520" y="264160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Epithelial Structure Equals Function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294640" y="1452562"/>
            <a:ext cx="11541760" cy="3109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7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</a:rPr>
              <a:t>Examples:</a:t>
            </a:r>
            <a:endParaRPr/>
          </a:p>
          <a:p>
            <a:pPr indent="-228600" lvl="1" marL="69056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Skin</a:t>
            </a:r>
            <a:r>
              <a:rPr lang="en-US">
                <a:solidFill>
                  <a:srgbClr val="C00000"/>
                </a:solidFill>
              </a:rPr>
              <a:t>: barrier to the outside world, waterproofing, rapid injury response, immunity</a:t>
            </a:r>
            <a:endParaRPr>
              <a:solidFill>
                <a:srgbClr val="C00000"/>
              </a:solidFill>
            </a:endParaRPr>
          </a:p>
          <a:p>
            <a:pPr indent="-228600" lvl="1" marL="69056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Small Intestine</a:t>
            </a:r>
            <a:r>
              <a:rPr lang="en-US">
                <a:solidFill>
                  <a:srgbClr val="C00000"/>
                </a:solidFill>
              </a:rPr>
              <a:t>: barrier to intestinal contents, digestion and absorption, immunity</a:t>
            </a:r>
            <a:endParaRPr>
              <a:solidFill>
                <a:srgbClr val="C00000"/>
              </a:solidFill>
            </a:endParaRPr>
          </a:p>
          <a:p>
            <a:pPr indent="-228600" lvl="1" marL="69056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Trachea</a:t>
            </a:r>
            <a:r>
              <a:rPr lang="en-US">
                <a:solidFill>
                  <a:srgbClr val="C00000"/>
                </a:solidFill>
              </a:rPr>
              <a:t>: barrier to airway contents, removing micro-organisms and debris, immunity</a:t>
            </a:r>
            <a:endParaRPr>
              <a:solidFill>
                <a:srgbClr val="C00000"/>
              </a:solidFill>
            </a:endParaRPr>
          </a:p>
          <a:p>
            <a:pPr indent="-228600" lvl="1" marL="69056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Blood Vessel Wall</a:t>
            </a:r>
            <a:r>
              <a:rPr lang="en-US">
                <a:solidFill>
                  <a:srgbClr val="C00000"/>
                </a:solidFill>
              </a:rPr>
              <a:t>: blood and tissue barrier, gas/fluid exchange, immunity</a:t>
            </a:r>
            <a:endParaRPr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71120" y="18098"/>
            <a:ext cx="1204976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Skin: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to the outside world, waterproofing, rapid injury response, immunity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Documents and Settings\User\Desktop\BIO121 PowerPoint May2011\Section IV\Images for Epithelial Tissues\Skin 23-3.JPG"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41082"/>
            <a:ext cx="5846763" cy="43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6664959" y="1352161"/>
            <a:ext cx="53027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“Stratified Squamous Epithelium”</a:t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501691" y="5559742"/>
            <a:ext cx="5548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Cornification is the over- production of cytokeratins, ECM and the adhesions to a degree that stops cellular metabolism.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1980" y="2613253"/>
            <a:ext cx="2365453" cy="34567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7487920" y="6160883"/>
            <a:ext cx="15119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UV barrier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1354" y="2462334"/>
            <a:ext cx="2216349" cy="355898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9853163" y="6159906"/>
            <a:ext cx="20546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Waterproofing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12046" l="5455" r="6251" t="12863"/>
          <a:stretch/>
        </p:blipFill>
        <p:spPr>
          <a:xfrm>
            <a:off x="2368062" y="1028228"/>
            <a:ext cx="6999458" cy="5636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1216293" y="223520"/>
            <a:ext cx="9302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uncontested champion for speed of healing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/>
        </p:nvSpPr>
        <p:spPr>
          <a:xfrm>
            <a:off x="9022080" y="1130875"/>
            <a:ext cx="19304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“Simple, Columnar Epithelium”</a:t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1153160" y="4450161"/>
            <a:ext cx="67818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Functions: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absorption of nutrients</a:t>
            </a:r>
            <a:endParaRPr/>
          </a:p>
          <a:p>
            <a:pPr indent="-5143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enzymatic digestion at neutral pH</a:t>
            </a:r>
            <a:endParaRPr/>
          </a:p>
          <a:p>
            <a:pPr indent="-5143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defensive mechanisms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05181"/>
            <a:ext cx="7487661" cy="342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0" y="58360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Small Intestine: 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to intestinal contents, digestion and absorption, immunity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4">
            <a:alphaModFix/>
          </a:blip>
          <a:srcRect b="0" l="4021" r="2666" t="0"/>
          <a:stretch/>
        </p:blipFill>
        <p:spPr>
          <a:xfrm>
            <a:off x="7701280" y="3470535"/>
            <a:ext cx="4267200" cy="32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0" y="152400"/>
            <a:ext cx="12100561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Calibri"/>
              <a:buNone/>
            </a:pPr>
            <a:r>
              <a:rPr b="1"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Trachea: </a:t>
            </a:r>
            <a:r>
              <a:rPr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to airway contents, removing micro-organisms and debris, immunity</a:t>
            </a:r>
            <a:endParaRPr sz="2600"/>
          </a:p>
        </p:txBody>
      </p:sp>
      <p:pic>
        <p:nvPicPr>
          <p:cNvPr descr="C:\Documents and Settings\User\Desktop\BIO121 PowerPoint May2011\Section IV\Images for Epithelial Tissues\Trachea 23-20.JPG" id="285" name="Google Shape;285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981076"/>
            <a:ext cx="3581400" cy="5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7000240" y="5297716"/>
            <a:ext cx="433832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“Ciliated, Pseudostratified, Columnar Epithelium”</a:t>
            </a:r>
            <a:endParaRPr b="1" i="1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6019800" y="1930401"/>
            <a:ext cx="373380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075" lvl="1" marL="34607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Mucus traps dust and air-borne microorganisms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6075" lvl="1" marL="3460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Ciliar waving gets rid of unwanted material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4294967295" type="title"/>
          </p:nvPr>
        </p:nvSpPr>
        <p:spPr>
          <a:xfrm>
            <a:off x="1258606" y="5813179"/>
            <a:ext cx="4893787" cy="73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“Simple, Squamous Epithelium”</a:t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Documents and Settings\User\My Documents\My Pictures\121 Images\Section 4\capillary endothelium 1.jpg" id="293" name="Google Shape;293;p3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7657" t="3703"/>
          <a:stretch/>
        </p:blipFill>
        <p:spPr>
          <a:xfrm>
            <a:off x="4150899" y="1175606"/>
            <a:ext cx="4162429" cy="35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299433" y="1148766"/>
            <a:ext cx="1918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Gas Exchange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3767267" y="981731"/>
            <a:ext cx="2072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Fluid Exchange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172720" y="124480"/>
            <a:ext cx="116128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 Vessel: 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between blood and tissues, gas/fluid exchange, immunity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623" y="3827701"/>
            <a:ext cx="4133657" cy="28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8696960" y="3366036"/>
            <a:ext cx="3299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Immune Cell Monitoring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5">
            <a:alphaModFix/>
          </a:blip>
          <a:srcRect b="0" l="0" r="7690" t="0"/>
          <a:stretch/>
        </p:blipFill>
        <p:spPr>
          <a:xfrm>
            <a:off x="232781" y="1691561"/>
            <a:ext cx="3800739" cy="31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/>
          <p:nvPr/>
        </p:nvSpPr>
        <p:spPr>
          <a:xfrm>
            <a:off x="259328" y="144939"/>
            <a:ext cx="116481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Connective Tissues: gravitational strength and support, movement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211" y="4287520"/>
            <a:ext cx="2348905" cy="240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532269" y="3705840"/>
            <a:ext cx="2433740" cy="3362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se connective tissue.jpg" id="307" name="Google Shape;307;p38"/>
          <p:cNvPicPr preferRelativeResize="0"/>
          <p:nvPr/>
        </p:nvPicPr>
        <p:blipFill rotWithShape="1">
          <a:blip r:embed="rId5">
            <a:alphaModFix/>
          </a:blip>
          <a:srcRect b="6383" l="0" r="2482" t="6383"/>
          <a:stretch/>
        </p:blipFill>
        <p:spPr>
          <a:xfrm>
            <a:off x="3025663" y="969895"/>
            <a:ext cx="3114757" cy="2321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se connective tissue.jpg" id="308" name="Google Shape;308;p38"/>
          <p:cNvPicPr preferRelativeResize="0"/>
          <p:nvPr>
            <p:ph idx="4294967295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42" y="969994"/>
            <a:ext cx="2890159" cy="2311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se regular CT.jpg" id="309" name="Google Shape;309;p38"/>
          <p:cNvPicPr preferRelativeResize="0"/>
          <p:nvPr>
            <p:ph idx="4294967295" type="body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1482" y="969894"/>
            <a:ext cx="2906214" cy="230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259328" y="3361733"/>
            <a:ext cx="27663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Loose Connective Tissue</a:t>
            </a: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6712300" y="3361733"/>
            <a:ext cx="2036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Dense Regular CT</a:t>
            </a:r>
            <a:endParaRPr/>
          </a:p>
        </p:txBody>
      </p:sp>
      <p:pic>
        <p:nvPicPr>
          <p:cNvPr descr="elastic CT.jpg" id="312" name="Google Shape;312;p38"/>
          <p:cNvPicPr preferRelativeResize="0"/>
          <p:nvPr/>
        </p:nvPicPr>
        <p:blipFill rotWithShape="1">
          <a:blip r:embed="rId8">
            <a:alphaModFix/>
          </a:blip>
          <a:srcRect b="0" l="4186" r="0" t="0"/>
          <a:stretch/>
        </p:blipFill>
        <p:spPr>
          <a:xfrm>
            <a:off x="9154159" y="969895"/>
            <a:ext cx="2946193" cy="2306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3389642" y="3366813"/>
            <a:ext cx="21451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Dense Irregular CT</a:t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9221418" y="3361733"/>
            <a:ext cx="28211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Elastic Connective Tissue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1290321" y="4643120"/>
            <a:ext cx="3098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Fibroblast is the cell type that secretes the ECM and makes these tissues 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23-60" id="321" name="Google Shape;3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782" y="760412"/>
            <a:ext cx="8535987" cy="6097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 23-55b" id="322" name="Google Shape;32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773" y="1554798"/>
            <a:ext cx="2590800" cy="302736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01600" y="81281"/>
            <a:ext cx="56157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Bones are Connective Tissue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345441" y="4856480"/>
            <a:ext cx="47751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very few cells in bone.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addition of calcium apatite to the ECM gives bone tensile strength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User\My Documents\My Pictures\121 Images\Section 4\cartilage in disk.jpg"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61" y="959340"/>
            <a:ext cx="2980374" cy="2384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User\My Documents\My Pictures\121 Images\Section 4\cartilage in trachea.jpg" id="330" name="Google Shape;3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4439" y="3904886"/>
            <a:ext cx="2358830" cy="236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0" y="0"/>
            <a:ext cx="62033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Cartilage Connective Tissues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930" y="3792415"/>
            <a:ext cx="2091977" cy="2630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1604062" y="3341270"/>
            <a:ext cx="21430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Vertebral cartilage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442462" y="6273539"/>
            <a:ext cx="16909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Knee cartilage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2747597" y="6276274"/>
            <a:ext cx="20451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Tracheal cartilage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1132" y="296313"/>
            <a:ext cx="4240876" cy="637733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5705969" y="1168399"/>
            <a:ext cx="202311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ancient fishes make cartilaginous skeletons but do not calcify them.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Our bones start out that way and then we add calcium later.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23-61"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15" y="889001"/>
            <a:ext cx="7470845" cy="270517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413315" y="100698"/>
            <a:ext cx="75500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Adipose (Fat) Tissue Connective Tissue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41"/>
          <p:cNvPicPr preferRelativeResize="0"/>
          <p:nvPr/>
        </p:nvPicPr>
        <p:blipFill rotWithShape="1">
          <a:blip r:embed="rId4">
            <a:alphaModFix/>
          </a:blip>
          <a:srcRect b="5111" l="0" r="0" t="10871"/>
          <a:stretch/>
        </p:blipFill>
        <p:spPr>
          <a:xfrm>
            <a:off x="5927958" y="3017520"/>
            <a:ext cx="6142122" cy="384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2095412" y="4195378"/>
            <a:ext cx="331986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adipocyte is modified to store tremendous amounts of triglycerides, cholesterol and fat soluble metabolites.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rostomum" id="100" name="Google Shape;100;p15"/>
          <p:cNvPicPr preferRelativeResize="0"/>
          <p:nvPr/>
        </p:nvPicPr>
        <p:blipFill rotWithShape="1">
          <a:blip r:embed="rId3">
            <a:alphaModFix/>
          </a:blip>
          <a:srcRect b="9932" l="0" r="4097" t="9996"/>
          <a:stretch/>
        </p:blipFill>
        <p:spPr>
          <a:xfrm>
            <a:off x="426878" y="3423922"/>
            <a:ext cx="5313363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amecium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2536" y="3567510"/>
            <a:ext cx="1754187" cy="1754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uglena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24059" r="0" t="0"/>
          <a:stretch/>
        </p:blipFill>
        <p:spPr>
          <a:xfrm rot="5400000">
            <a:off x="10224770" y="4199415"/>
            <a:ext cx="576263" cy="8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9951640" y="5017690"/>
            <a:ext cx="1187768" cy="608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Euglena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6985158" y="5400041"/>
            <a:ext cx="1820864" cy="531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Paramecium</a:t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581002" y="5931854"/>
            <a:ext cx="2027318" cy="458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Spirostomum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2376489" y="1531939"/>
            <a:ext cx="5691187" cy="1214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26878" y="301231"/>
            <a:ext cx="11064081" cy="2616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Bigger Can Be Better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Larger organisms are harder for smaller organisms to ingest (better for defense)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Being larger also means it is easier to ingest smaller organisms (better for predation)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Example: Spirostomum preys on paramecium, which preys on euglena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23-46a" id="352" name="Google Shape;3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22" y="1544321"/>
            <a:ext cx="11326402" cy="385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1524000" y="6553200"/>
            <a:ext cx="9067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23-47a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Molecular Biology of the Cell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(© Garland Science 2008)</a:t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88439" y="238445"/>
            <a:ext cx="121405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Muscle: voluntary movement, pumping blood, movement of materials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0" l="0" r="0" t="13332"/>
          <a:stretch/>
        </p:blipFill>
        <p:spPr>
          <a:xfrm>
            <a:off x="5771486" y="543609"/>
            <a:ext cx="5973978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4">
            <a:alphaModFix/>
          </a:blip>
          <a:srcRect b="2683" l="0" r="0" t="0"/>
          <a:stretch/>
        </p:blipFill>
        <p:spPr>
          <a:xfrm>
            <a:off x="5415279" y="3271618"/>
            <a:ext cx="6686391" cy="352039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264161" y="1320800"/>
            <a:ext cx="5303519" cy="515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Skeletal Muscles Shorten to Bring Two Bones Closer Together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You decide you want to move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Signals from voluntary motor neurons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Calcium release activates sarcomere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Myosin ratchets actin to midline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Sliding filament theory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ATP used by myosin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User\My Documents\My Pictures\121 Images\Section 4\heart.jpg" id="368" name="Google Shape;368;p44"/>
          <p:cNvPicPr preferRelativeResize="0"/>
          <p:nvPr/>
        </p:nvPicPr>
        <p:blipFill rotWithShape="1">
          <a:blip r:embed="rId3">
            <a:alphaModFix/>
          </a:blip>
          <a:srcRect b="6827" l="8579" r="11660" t="2178"/>
          <a:stretch/>
        </p:blipFill>
        <p:spPr>
          <a:xfrm>
            <a:off x="7619999" y="2976880"/>
            <a:ext cx="4500881" cy="382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00" y="46530"/>
            <a:ext cx="3929385" cy="388721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4318004" y="229410"/>
            <a:ext cx="8006076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Heart muscle wraps around each of the chambers of the heart.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stimulated to shorten, the chamber (lumen) gets smaller and the blood is forced out through a valve.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109062" y="4486464"/>
            <a:ext cx="9265920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Vertebrate hearts can be categorized by the number of chambers: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838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 chambers: one atrium and one 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ventricle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(fish)</a:t>
            </a:r>
            <a:endParaRPr/>
          </a:p>
          <a:p>
            <a:pPr indent="-223838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Three chambers: two 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atria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and one 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ventricle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(amphibian and reptile)</a:t>
            </a:r>
            <a:endParaRPr/>
          </a:p>
          <a:p>
            <a:pPr indent="-223838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Four chambers: two 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atria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and two 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ventricles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(bird and mammal)</a:t>
            </a:r>
            <a:endParaRPr b="0" i="0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/>
        </p:nvSpPr>
        <p:spPr>
          <a:xfrm>
            <a:off x="7320394" y="1920985"/>
            <a:ext cx="4661533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Smooth Muscle Containing Organs: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Arteries, veins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Lymphatic vessels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Gastrointestinal tract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Respiratory tract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Urinary bladder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Reproductive tract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Urinary tract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Iris of the eye</a:t>
            </a:r>
            <a:endParaRPr/>
          </a:p>
          <a:p>
            <a:pPr indent="-342900" lvl="0" marL="79851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Erector pili of skin</a:t>
            </a:r>
            <a:endParaRPr/>
          </a:p>
        </p:txBody>
      </p:sp>
      <p:pic>
        <p:nvPicPr>
          <p:cNvPr descr="C:\Documents and Settings\User\My Documents\My Pictures\121 Images\Section 4\smooth muscle 3.jpg" id="378" name="Google Shape;3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986" y="1448020"/>
            <a:ext cx="42291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 flipH="1">
            <a:off x="287456" y="105103"/>
            <a:ext cx="61974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Smooth Muscle is different from skeletal and cardiac muscle in that it does not shorten end-to-end but, rather, toward the middle. 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388883" y="4445876"/>
            <a:ext cx="630620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Arranged around a fluid filled structure this leads to local movement of the material inside.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can occur in one direction by controlling the contraction from one end of the structure to the other.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called peristaltic movement.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4294967295" type="title"/>
          </p:nvPr>
        </p:nvSpPr>
        <p:spPr>
          <a:xfrm>
            <a:off x="773113" y="0"/>
            <a:ext cx="11418887" cy="757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Nervous Tissues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movement, sensation, control of homeostasis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429" y="752987"/>
            <a:ext cx="3640623" cy="4957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rvous tissue 2.jpg" id="387" name="Google Shape;387;p46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3172" l="52832" r="4823" t="4236"/>
          <a:stretch/>
        </p:blipFill>
        <p:spPr>
          <a:xfrm>
            <a:off x="10312052" y="3160236"/>
            <a:ext cx="1655385" cy="26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254000" y="4815316"/>
            <a:ext cx="700024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Central Nervous System (CNS):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Brain, spinal cord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Peripheral Nervous System (PNS):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Voluntary motor neurons, sympathetic/parasympathetic nerves, receptors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Special Sensory Organs: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Ears, eyes, nose, taste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60" y="757238"/>
            <a:ext cx="5458460" cy="3693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6">
            <a:alphaModFix/>
          </a:blip>
          <a:srcRect b="9447" l="5524" r="51340" t="9078"/>
          <a:stretch/>
        </p:blipFill>
        <p:spPr>
          <a:xfrm>
            <a:off x="10312052" y="925036"/>
            <a:ext cx="163576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10312052" y="5892534"/>
            <a:ext cx="18084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 types in nervous tissue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477520" y="3666556"/>
            <a:ext cx="11460480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Ground tissue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is responsible for storing the carbohydrates produced by the plant, and comprises the majority of a young plant and lies between the vascular and dermal tissues.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Parenchyma cells function in photosynthesis and nutrient storage. They have thin walls, many chloroplasts, and large central vacuoles, and they form the mass of most leaves, stems, and roots.</a:t>
            </a:r>
            <a:endParaRPr b="0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Sclerenchyma cells are hollow with strong walls, and they help strengthen the ground tissue.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Vascular tissues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include xylem, which conducts water and minerals from the roots upward and throughout the plant, and phloem, which transports dissolved nutrients in all directions within the plant.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Dermal tissue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covers and protects the plant, and controls gas exchange and water absorption (in roots).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 b="7552" l="1083" r="0" t="32039"/>
          <a:stretch/>
        </p:blipFill>
        <p:spPr>
          <a:xfrm>
            <a:off x="1300480" y="629920"/>
            <a:ext cx="9672320" cy="29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193040" y="0"/>
            <a:ext cx="4676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Tissue and Cell Types in Plants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2301875" y="1911350"/>
            <a:ext cx="561498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102994" y="714692"/>
            <a:ext cx="9077325" cy="4842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Bigger Can Also Be Harder</a:t>
            </a:r>
            <a:endParaRPr b="1" i="0" sz="3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organisms become larger, physics starts to work against them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metabolic reactions occurring inside a cell consume O2 and nutrients, and generate CO2 and wastes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surface of an organism is in contact with the environment and is used for diffusion of gases, nutrients, and wastes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larger the volume gets, the more surface area is needed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as size increases the ratio between volume and surface area decreases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80327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1905751" y="1563903"/>
            <a:ext cx="85445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Surface Area to Volume ratio declines as organisms grow</a:t>
            </a:r>
            <a:endParaRPr b="1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864" y="2227050"/>
            <a:ext cx="9162815" cy="41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97744" y="243840"/>
            <a:ext cx="113784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Single-celled organisms are limited in how big they can get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436880" y="259081"/>
            <a:ext cx="103530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So, how did life take advantage of being bigger?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286000" y="1600200"/>
            <a:ext cx="5943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2286000" y="38862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883920" y="1250558"/>
            <a:ext cx="10678160" cy="456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Although there can be advantages to being larger, there is an upper limit on how large a single cell can grow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One strategy adopted by organisms was to form colonies of cells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Colonies of cells are bigger than any single cell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Sponges are a good example of colonies of cells</a:t>
            </a:r>
            <a:endParaRPr/>
          </a:p>
          <a:p>
            <a:pPr indent="0" lvl="0" marL="9144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Each cell lies close to the external environment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3778" y="3007360"/>
            <a:ext cx="3235804" cy="3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0" y="84261"/>
            <a:ext cx="8867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Relatively Simple Forms of Multicellular Life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040" y="845686"/>
            <a:ext cx="7814089" cy="586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8651241" y="1836977"/>
            <a:ext cx="213867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Remember: Kelp forests are made up of multicellular protista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0" y="84261"/>
            <a:ext cx="8867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Relatively Simple Forms of Multicellular Life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691504" y="880342"/>
            <a:ext cx="2672080" cy="530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Volvox: green algae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olvox.jpg" id="143" name="Google Shape;143;p20"/>
          <p:cNvPicPr preferRelativeResize="0"/>
          <p:nvPr/>
        </p:nvPicPr>
        <p:blipFill rotWithShape="1">
          <a:blip r:embed="rId3">
            <a:alphaModFix/>
          </a:blip>
          <a:srcRect b="8498" l="5228" r="5882" t="2614"/>
          <a:stretch/>
        </p:blipFill>
        <p:spPr>
          <a:xfrm>
            <a:off x="4879621" y="4216399"/>
            <a:ext cx="2483963" cy="248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50581" l="0" r="0" t="0"/>
          <a:stretch/>
        </p:blipFill>
        <p:spPr>
          <a:xfrm>
            <a:off x="308141" y="3926276"/>
            <a:ext cx="3622034" cy="240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142" y="1731601"/>
            <a:ext cx="3622034" cy="210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678630" y="1128715"/>
            <a:ext cx="22219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Bacterial biofilm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b="0" l="24457" r="23844" t="0"/>
          <a:stretch/>
        </p:blipFill>
        <p:spPr>
          <a:xfrm>
            <a:off x="5056300" y="1422792"/>
            <a:ext cx="2307284" cy="267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9710" y="1422596"/>
            <a:ext cx="3536772" cy="21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89711" y="3719249"/>
            <a:ext cx="3536772" cy="265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9092430" y="924152"/>
            <a:ext cx="24960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Fungi: mushrooms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349569" y="198756"/>
            <a:ext cx="54641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Multicellular Life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2286000" y="1524000"/>
            <a:ext cx="5638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1457960" y="997586"/>
            <a:ext cx="987044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 some point, cells within colonies began to specialize to carry out specific tasks (e.g. acquiring nutrients, mobility, reproduction, etc.)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Once the cells in a colony have each reached a level specialization which causes them to rely on each other, it is considered a multicellular organism</a:t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10808" r="9090" t="4265"/>
          <a:stretch/>
        </p:blipFill>
        <p:spPr>
          <a:xfrm>
            <a:off x="6929120" y="3193417"/>
            <a:ext cx="4734560" cy="318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12" y="3232781"/>
            <a:ext cx="5623448" cy="315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